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304" r:id="rId7"/>
    <p:sldId id="261" r:id="rId8"/>
    <p:sldId id="262" r:id="rId9"/>
    <p:sldId id="263" r:id="rId10"/>
    <p:sldId id="264" r:id="rId11"/>
    <p:sldId id="297" r:id="rId12"/>
    <p:sldId id="300" r:id="rId13"/>
    <p:sldId id="301" r:id="rId14"/>
    <p:sldId id="265" r:id="rId15"/>
    <p:sldId id="302" r:id="rId16"/>
    <p:sldId id="303" r:id="rId17"/>
    <p:sldId id="299" r:id="rId18"/>
  </p:sldIdLst>
  <p:sldSz cx="9144000" cy="5143500" type="screen16x9"/>
  <p:notesSz cx="6858000" cy="9144000"/>
  <p:embeddedFontLst>
    <p:embeddedFont>
      <p:font typeface="Shippori Antique" panose="020B0604020202020204" charset="-128"/>
      <p:regular r:id="rId20"/>
    </p:embeddedFont>
    <p:embeddedFont>
      <p:font typeface="Alata" panose="020B0604020202020204" charset="0"/>
      <p:regular r:id="rId21"/>
    </p:embeddedFont>
    <p:embeddedFont>
      <p:font typeface="Nunito Light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33A"/>
    <a:srgbClr val="DCD828"/>
    <a:srgbClr val="E3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ABC4F0-23A4-40A7-9D98-A74748D20A3C}">
  <a:tblStyle styleId="{E6ABC4F0-23A4-40A7-9D98-A74748D20A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D1DD65-945C-4DAA-82E0-DD96FEC3417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0" d="100"/>
          <a:sy n="100" d="100"/>
        </p:scale>
        <p:origin x="946" y="-360"/>
      </p:cViewPr>
      <p:guideLst>
        <p:guide orient="horz" pos="57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ED18B1A7-D1BB-7E96-7F93-7B1BA85C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1DCDB5FC-E079-F217-7D92-5D2533769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25d80b419_0_108:notes">
            <a:extLst>
              <a:ext uri="{FF2B5EF4-FFF2-40B4-BE49-F238E27FC236}">
                <a16:creationId xmlns:a16="http://schemas.microsoft.com/office/drawing/2014/main" id="{999BEF38-2952-F28D-41C7-BEFD68DF3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45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>
          <a:extLst>
            <a:ext uri="{FF2B5EF4-FFF2-40B4-BE49-F238E27FC236}">
              <a16:creationId xmlns:a16="http://schemas.microsoft.com/office/drawing/2014/main" id="{25752E4B-03AF-BE89-BE34-FF397A02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25d80b419_0_200:notes">
            <a:extLst>
              <a:ext uri="{FF2B5EF4-FFF2-40B4-BE49-F238E27FC236}">
                <a16:creationId xmlns:a16="http://schemas.microsoft.com/office/drawing/2014/main" id="{CCC8076E-B829-218C-E78B-0C2F50374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25d80b419_0_200:notes">
            <a:extLst>
              <a:ext uri="{FF2B5EF4-FFF2-40B4-BE49-F238E27FC236}">
                <a16:creationId xmlns:a16="http://schemas.microsoft.com/office/drawing/2014/main" id="{17F5F6AA-DF99-3E3A-EC76-BC6CE3A5B4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49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842F626B-6F64-B8F5-50C1-49EED964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376c31365_0_0:notes">
            <a:extLst>
              <a:ext uri="{FF2B5EF4-FFF2-40B4-BE49-F238E27FC236}">
                <a16:creationId xmlns:a16="http://schemas.microsoft.com/office/drawing/2014/main" id="{BCB66ED3-01BB-1E3C-0380-2D74D82537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376c31365_0_0:notes">
            <a:extLst>
              <a:ext uri="{FF2B5EF4-FFF2-40B4-BE49-F238E27FC236}">
                <a16:creationId xmlns:a16="http://schemas.microsoft.com/office/drawing/2014/main" id="{C865FA59-4D55-4081-37E2-87DAF60BC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02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994875" y="-2996101"/>
            <a:ext cx="17728198" cy="11730676"/>
            <a:chOff x="-3994875" y="-2996101"/>
            <a:chExt cx="17728198" cy="11730676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11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58669">
              <a:off x="264629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38224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6">
              <a:alphaModFix/>
            </a:blip>
            <a:srcRect l="9001" t="6569" r="3693" b="6984"/>
            <a:stretch/>
          </p:blipFill>
          <p:spPr>
            <a:xfrm rot="561360">
              <a:off x="1362775" y="1489875"/>
              <a:ext cx="10410425" cy="584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9948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0800000">
              <a:off x="-1271649" y="-29961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392836">
              <a:off x="-2955252" y="-1254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/>
          </p:blipFill>
          <p:spPr>
            <a:xfrm flipH="1">
              <a:off x="4501173" y="-431325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/>
          </p:blipFill>
          <p:spPr>
            <a:xfrm rot="10800000" flipH="1">
              <a:off x="-305525" y="2190299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219713" y="1522650"/>
            <a:ext cx="6704700" cy="16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219588" y="3211350"/>
            <a:ext cx="6704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-977249" y="-2607099"/>
            <a:ext cx="11947898" cy="10123882"/>
            <a:chOff x="-977249" y="-2607099"/>
            <a:chExt cx="11947898" cy="10123882"/>
          </a:xfrm>
        </p:grpSpPr>
        <p:pic>
          <p:nvPicPr>
            <p:cNvPr id="116" name="Google Shape;11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">
              <a:off x="367653" y="2885424"/>
              <a:ext cx="8408689" cy="4631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5400000">
              <a:off x="-1482200" y="2321644"/>
              <a:ext cx="3747475" cy="2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 rotWithShape="1">
            <a:blip r:embed="rId5">
              <a:alphaModFix amt="35000"/>
            </a:blip>
            <a:srcRect t="42686"/>
            <a:stretch/>
          </p:blipFill>
          <p:spPr>
            <a:xfrm rot="10800000">
              <a:off x="1760324" y="3935236"/>
              <a:ext cx="8815452" cy="3478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6">
              <a:alphaModFix/>
            </a:blip>
            <a:srcRect l="53633" t="6569" r="3691" b="6984"/>
            <a:stretch/>
          </p:blipFill>
          <p:spPr>
            <a:xfrm rot="4093903">
              <a:off x="4562717" y="-2067019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 hasCustomPrompt="1"/>
          </p:nvPr>
        </p:nvSpPr>
        <p:spPr>
          <a:xfrm>
            <a:off x="1296938" y="1633294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 hasCustomPrompt="1"/>
          </p:nvPr>
        </p:nvSpPr>
        <p:spPr>
          <a:xfrm>
            <a:off x="4806863" y="1633276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1296938" y="2539473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5" hasCustomPrompt="1"/>
          </p:nvPr>
        </p:nvSpPr>
        <p:spPr>
          <a:xfrm>
            <a:off x="4806863" y="2539455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 hasCustomPrompt="1"/>
          </p:nvPr>
        </p:nvSpPr>
        <p:spPr>
          <a:xfrm>
            <a:off x="1296938" y="3445634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 hasCustomPrompt="1"/>
          </p:nvPr>
        </p:nvSpPr>
        <p:spPr>
          <a:xfrm>
            <a:off x="4806863" y="3445634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2031638" y="1633285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>
            <a:off x="2031638" y="253946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9"/>
          </p:nvPr>
        </p:nvSpPr>
        <p:spPr>
          <a:xfrm>
            <a:off x="2031638" y="344563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3"/>
          </p:nvPr>
        </p:nvSpPr>
        <p:spPr>
          <a:xfrm>
            <a:off x="5541563" y="1633285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>
            <a:off x="5541563" y="253946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5"/>
          </p:nvPr>
        </p:nvSpPr>
        <p:spPr>
          <a:xfrm>
            <a:off x="5541563" y="344564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8"/>
          <p:cNvGrpSpPr/>
          <p:nvPr/>
        </p:nvGrpSpPr>
        <p:grpSpPr>
          <a:xfrm>
            <a:off x="-4828215" y="-6248889"/>
            <a:ext cx="15197082" cy="11951947"/>
            <a:chOff x="-4828215" y="-6248889"/>
            <a:chExt cx="15197082" cy="11951947"/>
          </a:xfrm>
        </p:grpSpPr>
        <p:pic>
          <p:nvPicPr>
            <p:cNvPr id="172" name="Google Shape;17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265979" flipH="1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315462" flipH="1">
              <a:off x="-4398102" y="-3803227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4712098" flipH="1">
              <a:off x="-4583374" y="-1515689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8"/>
            <p:cNvPicPr preferRelativeResize="0"/>
            <p:nvPr/>
          </p:nvPicPr>
          <p:blipFill rotWithShape="1">
            <a:blip r:embed="rId6">
              <a:alphaModFix amt="35000"/>
            </a:blip>
            <a:srcRect l="-38" t="-2310" r="57761" b="62609"/>
            <a:stretch/>
          </p:blipFill>
          <p:spPr>
            <a:xfrm rot="-5400005" flipH="1">
              <a:off x="7118668" y="245285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948667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948667" y="2430500"/>
            <a:ext cx="22671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3438450" y="2430500"/>
            <a:ext cx="22671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5928233" y="2430500"/>
            <a:ext cx="22671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3438450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5928233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0"/>
          <p:cNvGrpSpPr/>
          <p:nvPr/>
        </p:nvGrpSpPr>
        <p:grpSpPr>
          <a:xfrm>
            <a:off x="-5322048" y="-3601701"/>
            <a:ext cx="19059288" cy="11387026"/>
            <a:chOff x="-5322048" y="-3601701"/>
            <a:chExt cx="19059288" cy="11387026"/>
          </a:xfrm>
        </p:grpSpPr>
        <p:pic>
          <p:nvPicPr>
            <p:cNvPr id="199" name="Google Shape;19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92836" flipH="1">
              <a:off x="4863926" y="-1840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0"/>
            <p:cNvPicPr preferRelativeResize="0"/>
            <p:nvPr/>
          </p:nvPicPr>
          <p:blipFill rotWithShape="1">
            <a:blip r:embed="rId4">
              <a:alphaModFix amt="35000"/>
            </a:blip>
            <a:srcRect l="-38" t="-2309" r="57761" b="58893"/>
            <a:stretch/>
          </p:blipFill>
          <p:spPr>
            <a:xfrm rot="-5" flipH="1">
              <a:off x="-2840799" y="2198527"/>
              <a:ext cx="3726449" cy="303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910102" y="-23844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0800000" flipH="1">
              <a:off x="2271575" y="-36017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322048" y="270042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720016" y="1383725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2"/>
          </p:nvPr>
        </p:nvSpPr>
        <p:spPr>
          <a:xfrm>
            <a:off x="720018" y="1756175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3"/>
          </p:nvPr>
        </p:nvSpPr>
        <p:spPr>
          <a:xfrm>
            <a:off x="4720184" y="1756175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4"/>
          </p:nvPr>
        </p:nvSpPr>
        <p:spPr>
          <a:xfrm>
            <a:off x="720018" y="350450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5"/>
          </p:nvPr>
        </p:nvSpPr>
        <p:spPr>
          <a:xfrm>
            <a:off x="4720184" y="350450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6"/>
          </p:nvPr>
        </p:nvSpPr>
        <p:spPr>
          <a:xfrm>
            <a:off x="720016" y="3131900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7"/>
          </p:nvPr>
        </p:nvSpPr>
        <p:spPr>
          <a:xfrm>
            <a:off x="4720181" y="1383725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8"/>
          </p:nvPr>
        </p:nvSpPr>
        <p:spPr>
          <a:xfrm>
            <a:off x="4720181" y="3131900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1"/>
          <p:cNvGrpSpPr/>
          <p:nvPr/>
        </p:nvGrpSpPr>
        <p:grpSpPr>
          <a:xfrm>
            <a:off x="-2285874" y="-1670575"/>
            <a:ext cx="14025100" cy="9521345"/>
            <a:chOff x="-2285874" y="-1670575"/>
            <a:chExt cx="14025100" cy="9521345"/>
          </a:xfrm>
        </p:grpSpPr>
        <p:pic>
          <p:nvPicPr>
            <p:cNvPr id="216" name="Google Shape;21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8">
              <a:off x="-3375596" y="1497772"/>
              <a:ext cx="6552873" cy="3609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7012528">
              <a:off x="6890916" y="-537336"/>
              <a:ext cx="4609395" cy="3367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1"/>
            <p:cNvPicPr preferRelativeResize="0"/>
            <p:nvPr/>
          </p:nvPicPr>
          <p:blipFill rotWithShape="1">
            <a:blip r:embed="rId5">
              <a:alphaModFix amt="35000"/>
            </a:blip>
            <a:srcRect t="70966" r="73284"/>
            <a:stretch/>
          </p:blipFill>
          <p:spPr>
            <a:xfrm flipH="1">
              <a:off x="-749852" y="-547175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 rotWithShape="1">
            <a:blip r:embed="rId6">
              <a:alphaModFix/>
            </a:blip>
            <a:srcRect l="53633" t="6569" r="3691" b="6984"/>
            <a:stretch/>
          </p:blipFill>
          <p:spPr>
            <a:xfrm rot="-6706097">
              <a:off x="-1133906" y="1269175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721133" y="1735313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subTitle" idx="2"/>
          </p:nvPr>
        </p:nvSpPr>
        <p:spPr>
          <a:xfrm>
            <a:off x="3298921" y="1735313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876708" y="1735313"/>
            <a:ext cx="25473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4"/>
          </p:nvPr>
        </p:nvSpPr>
        <p:spPr>
          <a:xfrm>
            <a:off x="721133" y="3436425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3298921" y="3436425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6"/>
          </p:nvPr>
        </p:nvSpPr>
        <p:spPr>
          <a:xfrm>
            <a:off x="5876708" y="3436425"/>
            <a:ext cx="25473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721125" y="1397700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8"/>
          </p:nvPr>
        </p:nvSpPr>
        <p:spPr>
          <a:xfrm>
            <a:off x="3298918" y="1397700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9"/>
          </p:nvPr>
        </p:nvSpPr>
        <p:spPr>
          <a:xfrm>
            <a:off x="5876711" y="1397700"/>
            <a:ext cx="25473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13"/>
          </p:nvPr>
        </p:nvSpPr>
        <p:spPr>
          <a:xfrm>
            <a:off x="721125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14"/>
          </p:nvPr>
        </p:nvSpPr>
        <p:spPr>
          <a:xfrm>
            <a:off x="3299073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5"/>
          </p:nvPr>
        </p:nvSpPr>
        <p:spPr>
          <a:xfrm>
            <a:off x="5877022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3"/>
          <p:cNvGrpSpPr/>
          <p:nvPr/>
        </p:nvGrpSpPr>
        <p:grpSpPr>
          <a:xfrm>
            <a:off x="-4844693" y="-4101470"/>
            <a:ext cx="17762674" cy="14222144"/>
            <a:chOff x="-4844693" y="-4101470"/>
            <a:chExt cx="17762674" cy="14222144"/>
          </a:xfrm>
        </p:grpSpPr>
        <p:grpSp>
          <p:nvGrpSpPr>
            <p:cNvPr id="251" name="Google Shape;251;p23"/>
            <p:cNvGrpSpPr/>
            <p:nvPr/>
          </p:nvGrpSpPr>
          <p:grpSpPr>
            <a:xfrm>
              <a:off x="-4844693" y="-4101470"/>
              <a:ext cx="17762674" cy="14222144"/>
              <a:chOff x="-4844693" y="-4101470"/>
              <a:chExt cx="17762674" cy="14222144"/>
            </a:xfrm>
          </p:grpSpPr>
          <p:pic>
            <p:nvPicPr>
              <p:cNvPr id="252" name="Google Shape;252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644621">
                <a:off x="3996898" y="-2187723"/>
                <a:ext cx="8191202" cy="5143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0095881">
                <a:off x="1948775" y="-2944477"/>
                <a:ext cx="9232149" cy="508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23"/>
              <p:cNvPicPr preferRelativeResize="0"/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5400000">
                <a:off x="-2929852" y="-269874"/>
                <a:ext cx="7779825" cy="5683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6584792">
                <a:off x="-5024650" y="777164"/>
                <a:ext cx="10199049" cy="6792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6" name="Google Shape;256;p23"/>
            <p:cNvPicPr preferRelativeResize="0"/>
            <p:nvPr/>
          </p:nvPicPr>
          <p:blipFill rotWithShape="1">
            <a:blip r:embed="rId7">
              <a:alphaModFix amt="35000"/>
            </a:blip>
            <a:srcRect t="70966" r="73284"/>
            <a:stretch/>
          </p:blipFill>
          <p:spPr>
            <a:xfrm rot="10800000" flipH="1">
              <a:off x="6823648" y="3410918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4"/>
          <p:cNvGrpSpPr/>
          <p:nvPr/>
        </p:nvGrpSpPr>
        <p:grpSpPr>
          <a:xfrm>
            <a:off x="-706126" y="-644389"/>
            <a:ext cx="14662945" cy="11211962"/>
            <a:chOff x="-706126" y="-644389"/>
            <a:chExt cx="14662945" cy="11211962"/>
          </a:xfrm>
        </p:grpSpPr>
        <p:pic>
          <p:nvPicPr>
            <p:cNvPr id="260" name="Google Shape;26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4107050" y="2354074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733544">
              <a:off x="4220786" y="1036925"/>
              <a:ext cx="8670868" cy="66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5">
              <a:alphaModFix/>
            </a:blip>
            <a:srcRect l="9001" t="6569" r="3693" b="6984"/>
            <a:stretch/>
          </p:blipFill>
          <p:spPr>
            <a:xfrm rot="8869060">
              <a:off x="3149593" y="3255354"/>
              <a:ext cx="9314912" cy="5233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6">
              <a:alphaModFix amt="35000"/>
            </a:blip>
            <a:srcRect l="43826" t="67805"/>
            <a:stretch/>
          </p:blipFill>
          <p:spPr>
            <a:xfrm>
              <a:off x="-706126" y="-40058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3"/>
          <p:cNvGrpSpPr/>
          <p:nvPr/>
        </p:nvGrpSpPr>
        <p:grpSpPr>
          <a:xfrm>
            <a:off x="-1913375" y="-4018718"/>
            <a:ext cx="16553860" cy="13488675"/>
            <a:chOff x="-1913375" y="-4018718"/>
            <a:chExt cx="16553860" cy="13488675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3">
              <a:alphaModFix amt="30000"/>
            </a:blip>
            <a:srcRect l="9001" t="6569" r="3693" b="6984"/>
            <a:stretch/>
          </p:blipFill>
          <p:spPr>
            <a:xfrm rot="-3535500">
              <a:off x="-1922500" y="270552"/>
              <a:ext cx="6982302" cy="392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8100000">
              <a:off x="5228549" y="-2100426"/>
              <a:ext cx="7779827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5">
              <a:alphaModFix amt="35000"/>
            </a:blip>
            <a:srcRect r="60615" b="57900"/>
            <a:stretch/>
          </p:blipFill>
          <p:spPr>
            <a:xfrm rot="10800000" flipH="1">
              <a:off x="5783850" y="-359423"/>
              <a:ext cx="3471601" cy="294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914835">
              <a:off x="3227112" y="2192524"/>
              <a:ext cx="10820172" cy="595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3">
              <a:alphaModFix/>
            </a:blip>
            <a:srcRect l="9001" t="6569" r="3693" b="6984"/>
            <a:stretch/>
          </p:blipFill>
          <p:spPr>
            <a:xfrm rot="5061867">
              <a:off x="-2614917" y="461276"/>
              <a:ext cx="7512509" cy="4220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3"/>
            <p:cNvPicPr preferRelativeResize="0"/>
            <p:nvPr/>
          </p:nvPicPr>
          <p:blipFill rotWithShape="1">
            <a:blip r:embed="rId7">
              <a:alphaModFix amt="35000"/>
            </a:blip>
            <a:srcRect l="66956" b="6480"/>
            <a:stretch/>
          </p:blipFill>
          <p:spPr>
            <a:xfrm rot="10800000" flipH="1">
              <a:off x="-1394651" y="-174864"/>
              <a:ext cx="2913024" cy="5675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708600" y="3054525"/>
            <a:ext cx="30897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-3667150" y="-3868200"/>
            <a:ext cx="17314700" cy="11089925"/>
            <a:chOff x="-3667150" y="-3868200"/>
            <a:chExt cx="17314700" cy="11089925"/>
          </a:xfrm>
        </p:grpSpPr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 amt="35000"/>
            </a:blip>
            <a:srcRect l="46555" t="59571"/>
            <a:stretch/>
          </p:blipFill>
          <p:spPr>
            <a:xfrm rot="4" flipH="1">
              <a:off x="4688027" y="-287549"/>
              <a:ext cx="4711173" cy="2824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4">
              <a:alphaModFix amt="35000"/>
            </a:blip>
            <a:srcRect l="22600" t="55640" r="28619"/>
            <a:stretch/>
          </p:blipFill>
          <p:spPr>
            <a:xfrm rot="-10799984" flipH="1">
              <a:off x="-2297947" y="3745888"/>
              <a:ext cx="4300114" cy="2692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5">
              <a:alphaModFix/>
            </a:blip>
            <a:srcRect l="7812" r="7820"/>
            <a:stretch/>
          </p:blipFill>
          <p:spPr>
            <a:xfrm rot="3813147">
              <a:off x="5516251" y="-1929544"/>
              <a:ext cx="7270925" cy="474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535285">
              <a:off x="-3517700" y="2217372"/>
              <a:ext cx="5534150" cy="3475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-6952980">
              <a:off x="6383003" y="-835635"/>
              <a:ext cx="6939218" cy="5069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-5080799" y="-3797197"/>
            <a:ext cx="20050972" cy="12008682"/>
            <a:chOff x="-5080799" y="-3797197"/>
            <a:chExt cx="20050972" cy="12008682"/>
          </a:xfrm>
        </p:grpSpPr>
        <p:pic>
          <p:nvPicPr>
            <p:cNvPr id="46" name="Google Shape;46;p5"/>
            <p:cNvPicPr preferRelativeResize="0"/>
            <p:nvPr/>
          </p:nvPicPr>
          <p:blipFill rotWithShape="1">
            <a:blip r:embed="rId3">
              <a:alphaModFix amt="35000"/>
            </a:blip>
            <a:srcRect l="43826" t="67805"/>
            <a:stretch/>
          </p:blipFill>
          <p:spPr>
            <a:xfrm rot="10800000">
              <a:off x="4674423" y="372903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" name="Google Shape;47;p5"/>
            <p:cNvGrpSpPr/>
            <p:nvPr/>
          </p:nvGrpSpPr>
          <p:grpSpPr>
            <a:xfrm>
              <a:off x="-5080799" y="-3797197"/>
              <a:ext cx="20050972" cy="12008682"/>
              <a:chOff x="-5080799" y="-3797197"/>
              <a:chExt cx="20050972" cy="12008682"/>
            </a:xfrm>
          </p:grpSpPr>
          <p:pic>
            <p:nvPicPr>
              <p:cNvPr id="48" name="Google Shape;48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3650909">
                <a:off x="-4512720" y="891483"/>
                <a:ext cx="7274040" cy="55727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9;p5"/>
              <p:cNvPicPr preferRelativeResize="0"/>
              <p:nvPr/>
            </p:nvPicPr>
            <p:blipFill rotWithShape="1">
              <a:blip r:embed="rId5">
                <a:alphaModFix/>
              </a:blip>
              <a:srcRect l="9001" t="6569" r="3693" b="6984"/>
              <a:stretch/>
            </p:blipFill>
            <p:spPr>
              <a:xfrm rot="-9032539">
                <a:off x="6652189" y="-2081125"/>
                <a:ext cx="7748371" cy="4353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4234693">
                <a:off x="5530123" y="-1649728"/>
                <a:ext cx="7463486" cy="4110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4039181">
                <a:off x="-3375030" y="2260667"/>
                <a:ext cx="6163762" cy="3870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290775" y="2049550"/>
            <a:ext cx="29076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945650" y="2049550"/>
            <a:ext cx="29076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290775" y="2425150"/>
            <a:ext cx="29076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4945650" y="2425150"/>
            <a:ext cx="29076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7"/>
          <p:cNvGrpSpPr/>
          <p:nvPr/>
        </p:nvGrpSpPr>
        <p:grpSpPr>
          <a:xfrm>
            <a:off x="-5110272" y="-4720437"/>
            <a:ext cx="17871885" cy="13998848"/>
            <a:chOff x="-5110272" y="-4720437"/>
            <a:chExt cx="17871885" cy="13998848"/>
          </a:xfrm>
        </p:grpSpPr>
        <p:pic>
          <p:nvPicPr>
            <p:cNvPr id="69" name="Google Shape;69;p7"/>
            <p:cNvPicPr preferRelativeResize="0"/>
            <p:nvPr/>
          </p:nvPicPr>
          <p:blipFill rotWithShape="1">
            <a:blip r:embed="rId3">
              <a:alphaModFix amt="35000"/>
            </a:blip>
            <a:srcRect l="48397" t="33518" b="33735"/>
            <a:stretch/>
          </p:blipFill>
          <p:spPr>
            <a:xfrm rot="-4">
              <a:off x="-2521525" y="-953085"/>
              <a:ext cx="4548552" cy="2288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" flipH="1">
              <a:off x="-1474010" y="2799839"/>
              <a:ext cx="6173123" cy="4729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8512204">
              <a:off x="4811778" y="-3001123"/>
              <a:ext cx="7234224" cy="4818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865410">
              <a:off x="-4548626" y="1945762"/>
              <a:ext cx="81912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288956">
              <a:off x="6175239" y="-1444221"/>
              <a:ext cx="5937723" cy="3270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20000" y="930900"/>
            <a:ext cx="4549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720000" y="1548000"/>
            <a:ext cx="45495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>
            <a:spLocks noGrp="1"/>
          </p:cNvSpPr>
          <p:nvPr>
            <p:ph type="pic" idx="2"/>
          </p:nvPr>
        </p:nvSpPr>
        <p:spPr>
          <a:xfrm>
            <a:off x="5631000" y="535000"/>
            <a:ext cx="27978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8"/>
          <p:cNvGrpSpPr/>
          <p:nvPr/>
        </p:nvGrpSpPr>
        <p:grpSpPr>
          <a:xfrm>
            <a:off x="-5307932" y="-3162076"/>
            <a:ext cx="18697582" cy="13837561"/>
            <a:chOff x="-5307932" y="-3162076"/>
            <a:chExt cx="18697582" cy="13837561"/>
          </a:xfrm>
        </p:grpSpPr>
        <p:pic>
          <p:nvPicPr>
            <p:cNvPr id="80" name="Google Shape;8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753397">
              <a:off x="4711919" y="-422000"/>
              <a:ext cx="819120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 flipH="1">
              <a:off x="2632132" y="-3162076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8590009">
              <a:off x="-4705206" y="2255727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758667" flipH="1">
              <a:off x="-1127573" y="3164145"/>
              <a:ext cx="8670867" cy="664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906416">
              <a:off x="6755283" y="-1032355"/>
              <a:ext cx="4818167" cy="2653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0" name="Google Shape;90;p9"/>
          <p:cNvGrpSpPr/>
          <p:nvPr/>
        </p:nvGrpSpPr>
        <p:grpSpPr>
          <a:xfrm flipH="1">
            <a:off x="-792215" y="-6170739"/>
            <a:ext cx="14110677" cy="14166322"/>
            <a:chOff x="-3967810" y="-6203064"/>
            <a:chExt cx="14110677" cy="14166322"/>
          </a:xfrm>
        </p:grpSpPr>
        <p:pic>
          <p:nvPicPr>
            <p:cNvPr id="91" name="Google Shape;9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265979" flipH="1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315462" flipH="1">
              <a:off x="-3429477" y="-3757402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4712098" flipH="1">
              <a:off x="-4015211" y="74451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 rotWithShape="1">
            <a:blip r:embed="rId6">
              <a:alphaModFix amt="35000"/>
            </a:blip>
            <a:srcRect l="-38" t="-2310" r="57761" b="62609"/>
            <a:stretch/>
          </p:blipFill>
          <p:spPr>
            <a:xfrm rot="-5400005" flipH="1">
              <a:off x="6892668" y="243670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1"/>
          <p:cNvGrpSpPr/>
          <p:nvPr/>
        </p:nvGrpSpPr>
        <p:grpSpPr>
          <a:xfrm>
            <a:off x="-6952799" y="-3543160"/>
            <a:ext cx="20686122" cy="12277735"/>
            <a:chOff x="-6952799" y="-3543160"/>
            <a:chExt cx="20686122" cy="12277735"/>
          </a:xfrm>
        </p:grpSpPr>
        <p:pic>
          <p:nvPicPr>
            <p:cNvPr id="101" name="Google Shape;101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39948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58669" flipH="1">
              <a:off x="-157871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3898826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 rotWithShape="1">
            <a:blip r:embed="rId6">
              <a:alphaModFix/>
            </a:blip>
            <a:srcRect l="9001" t="6569" r="3693" b="6984"/>
            <a:stretch/>
          </p:blipFill>
          <p:spPr>
            <a:xfrm rot="-561360" flipH="1">
              <a:off x="-6478201" y="418809"/>
              <a:ext cx="12163378" cy="6834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5011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0800000" flipH="1">
              <a:off x="3397373" y="-265755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392836" flipH="1">
              <a:off x="3583399" y="-213702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1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/>
          </p:blipFill>
          <p:spPr>
            <a:xfrm>
              <a:off x="-450776" y="-648550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1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/>
          </p:blipFill>
          <p:spPr>
            <a:xfrm rot="10800000">
              <a:off x="7406274" y="2004174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2239350" y="1777500"/>
            <a:ext cx="4665300" cy="114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2239350" y="2921700"/>
            <a:ext cx="4665300" cy="44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■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■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■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4" r:id="rId11"/>
    <p:sldLayoutId id="2147483666" r:id="rId12"/>
    <p:sldLayoutId id="2147483667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>
            <a:spLocks noGrp="1"/>
          </p:cNvSpPr>
          <p:nvPr>
            <p:ph type="ctrTitle"/>
          </p:nvPr>
        </p:nvSpPr>
        <p:spPr>
          <a:xfrm>
            <a:off x="1219650" y="2701290"/>
            <a:ext cx="6704700" cy="2030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3600" dirty="0"/>
              <a:t>Web &amp; Social Media Analytics</a:t>
            </a:r>
            <a:br>
              <a:rPr lang="en-IN" sz="3600" dirty="0"/>
            </a:br>
            <a:br>
              <a:rPr lang="en-IN" sz="3600" dirty="0"/>
            </a:br>
            <a:r>
              <a:rPr lang="en-IN" sz="2000" dirty="0">
                <a:solidFill>
                  <a:srgbClr val="FFC000"/>
                </a:solidFill>
              </a:rPr>
              <a:t>Empowering a US Mobile Manufacturing firm to define their next product and marketing strategy.  </a:t>
            </a:r>
            <a:br>
              <a:rPr lang="en-IN" sz="2000" dirty="0"/>
            </a:br>
            <a:br>
              <a:rPr lang="en-IN" sz="2000" dirty="0"/>
            </a:br>
            <a:r>
              <a:rPr lang="en-US" sz="1400" dirty="0">
                <a:solidFill>
                  <a:srgbClr val="CAC33A"/>
                </a:solidFill>
              </a:rPr>
              <a:t>Amazon Reviews Analysis &amp; Sentiment Insights</a:t>
            </a:r>
            <a:br>
              <a:rPr lang="en-IN" sz="1400" dirty="0"/>
            </a:br>
            <a:br>
              <a:rPr lang="en-IN" sz="2000" dirty="0"/>
            </a:br>
            <a:br>
              <a:rPr lang="en-IN" sz="2000" dirty="0"/>
            </a:br>
            <a:r>
              <a:rPr lang="en-IN" sz="1000" b="0" dirty="0"/>
              <a:t>PRESENTED BY Eshwar Ramesh and Mark Fernandes</a:t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720000" y="239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dirty="0"/>
              <a:t>Word Count Distribution</a:t>
            </a:r>
            <a:endParaRPr dirty="0"/>
          </a:p>
        </p:txBody>
      </p:sp>
      <p:sp>
        <p:nvSpPr>
          <p:cNvPr id="26" name="Google Shape;281;p29">
            <a:extLst>
              <a:ext uri="{FF2B5EF4-FFF2-40B4-BE49-F238E27FC236}">
                <a16:creationId xmlns:a16="http://schemas.microsoft.com/office/drawing/2014/main" id="{B05AA5AC-853B-F12B-84EB-F2E803BFDF06}"/>
              </a:ext>
            </a:extLst>
          </p:cNvPr>
          <p:cNvSpPr txBox="1">
            <a:spLocks/>
          </p:cNvSpPr>
          <p:nvPr/>
        </p:nvSpPr>
        <p:spPr>
          <a:xfrm>
            <a:off x="247560" y="1398446"/>
            <a:ext cx="2724125" cy="195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Majority reviews short (&lt;20 words) → limited insights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Long reviews valuable for feature-level feedback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NLP was used to mine these for specs/strengths/weaknesses</a:t>
            </a: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ADBBE7-B314-2E20-7C0E-3F6F9D23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85" y="1112040"/>
            <a:ext cx="5886636" cy="35285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14DF30EC-0516-D572-D9BC-D91A64212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>
            <a:extLst>
              <a:ext uri="{FF2B5EF4-FFF2-40B4-BE49-F238E27FC236}">
                <a16:creationId xmlns:a16="http://schemas.microsoft.com/office/drawing/2014/main" id="{E1DE09DE-6748-25F9-EC79-14F25F9323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606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dirty="0"/>
              <a:t>Sentiment Distribution</a:t>
            </a:r>
            <a:endParaRPr dirty="0"/>
          </a:p>
        </p:txBody>
      </p:sp>
      <p:sp>
        <p:nvSpPr>
          <p:cNvPr id="26" name="Google Shape;281;p29">
            <a:extLst>
              <a:ext uri="{FF2B5EF4-FFF2-40B4-BE49-F238E27FC236}">
                <a16:creationId xmlns:a16="http://schemas.microsoft.com/office/drawing/2014/main" id="{02410AEC-03B0-4B31-E70E-C36268F2DB7E}"/>
              </a:ext>
            </a:extLst>
          </p:cNvPr>
          <p:cNvSpPr txBox="1">
            <a:spLocks/>
          </p:cNvSpPr>
          <p:nvPr/>
        </p:nvSpPr>
        <p:spPr>
          <a:xfrm>
            <a:off x="628560" y="2233115"/>
            <a:ext cx="2724125" cy="195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35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35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35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35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D4C1E6-6CB6-BFC0-40B7-D7110FA5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0" y="1059635"/>
            <a:ext cx="5818712" cy="3638840"/>
          </a:xfrm>
          <a:prstGeom prst="rect">
            <a:avLst/>
          </a:prstGeom>
        </p:spPr>
      </p:pic>
      <p:sp>
        <p:nvSpPr>
          <p:cNvPr id="3" name="Google Shape;281;p29">
            <a:extLst>
              <a:ext uri="{FF2B5EF4-FFF2-40B4-BE49-F238E27FC236}">
                <a16:creationId xmlns:a16="http://schemas.microsoft.com/office/drawing/2014/main" id="{EAD3E395-87DE-61E2-5DA0-938BC89A0FA2}"/>
              </a:ext>
            </a:extLst>
          </p:cNvPr>
          <p:cNvSpPr txBox="1">
            <a:spLocks/>
          </p:cNvSpPr>
          <p:nvPr/>
        </p:nvSpPr>
        <p:spPr>
          <a:xfrm>
            <a:off x="197278" y="1595412"/>
            <a:ext cx="2724125" cy="195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~75% Positive vs ~25% Negative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Positive skew shows brand trust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Negative feedback significant enough to guide product improvements</a:t>
            </a: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6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E2FA-3596-B5EF-B6FE-A423ABC6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" y="528845"/>
            <a:ext cx="7959180" cy="572700"/>
          </a:xfrm>
        </p:spPr>
        <p:txBody>
          <a:bodyPr/>
          <a:lstStyle/>
          <a:p>
            <a:pPr algn="ctr"/>
            <a:r>
              <a:rPr lang="en-IN" dirty="0"/>
              <a:t>NLP Sentiment Analysis (Naive Bayes Model)</a:t>
            </a:r>
          </a:p>
        </p:txBody>
      </p:sp>
      <p:sp>
        <p:nvSpPr>
          <p:cNvPr id="15" name="Google Shape;281;p29">
            <a:extLst>
              <a:ext uri="{FF2B5EF4-FFF2-40B4-BE49-F238E27FC236}">
                <a16:creationId xmlns:a16="http://schemas.microsoft.com/office/drawing/2014/main" id="{9010D635-75D3-E121-4B5D-B5EC56EE3331}"/>
              </a:ext>
            </a:extLst>
          </p:cNvPr>
          <p:cNvSpPr txBox="1">
            <a:spLocks/>
          </p:cNvSpPr>
          <p:nvPr/>
        </p:nvSpPr>
        <p:spPr>
          <a:xfrm>
            <a:off x="1020238" y="1534452"/>
            <a:ext cx="8226722" cy="195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Pre-processing: stop words removed, lemmatization, TF-IDF features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Classifier: Multinomial Naive Bayes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Model accuracy ~85–87% on test data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Confusion matrix shows strong detection of positive reviews, moderate false negatives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Implication: reliable real-time monitoring tool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ADC20-D6DA-62CA-6624-9E71C859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BC88-6626-BCCB-34C0-15011304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" y="174356"/>
            <a:ext cx="7959180" cy="572700"/>
          </a:xfrm>
        </p:spPr>
        <p:txBody>
          <a:bodyPr/>
          <a:lstStyle/>
          <a:p>
            <a:pPr algn="ctr"/>
            <a:r>
              <a:rPr lang="en-US" sz="2400" dirty="0"/>
              <a:t>Customer Preferred Specs (from NLP + metadata)</a:t>
            </a:r>
            <a:endParaRPr lang="en-IN" sz="2400" dirty="0"/>
          </a:p>
        </p:txBody>
      </p:sp>
      <p:sp>
        <p:nvSpPr>
          <p:cNvPr id="15" name="Google Shape;281;p29">
            <a:extLst>
              <a:ext uri="{FF2B5EF4-FFF2-40B4-BE49-F238E27FC236}">
                <a16:creationId xmlns:a16="http://schemas.microsoft.com/office/drawing/2014/main" id="{CAB1815A-2328-D865-9994-7AB2692DBA4E}"/>
              </a:ext>
            </a:extLst>
          </p:cNvPr>
          <p:cNvSpPr txBox="1">
            <a:spLocks/>
          </p:cNvSpPr>
          <p:nvPr/>
        </p:nvSpPr>
        <p:spPr>
          <a:xfrm>
            <a:off x="917278" y="747056"/>
            <a:ext cx="8226722" cy="195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000" dirty="0">
                <a:solidFill>
                  <a:srgbClr val="FFC000"/>
                </a:solidFill>
                <a:latin typeface="Alata" panose="020B0604020202020204" charset="0"/>
                <a:cs typeface="Alata" panose="020B0604020202020204" charset="0"/>
              </a:rPr>
              <a:t>Insights from Dataset (Amazon Reviews up to 2018)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Camera: customers mention positively when ≥ 12–16 MP; negative when &lt; 8 MP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Screen: sweet spot is 5.0–5.5 inches (praised for balance of usability + viewing)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Battery: 3000 </a:t>
            </a:r>
            <a:r>
              <a:rPr lang="en-US" dirty="0" err="1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mAh</a:t>
            </a: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 or higher favored; &lt; 2500 </a:t>
            </a:r>
            <a:r>
              <a:rPr lang="en-US" dirty="0" err="1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mAh</a:t>
            </a: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 often linked to complaints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Price sensitivity: mid-range segment ($200–400) receives most positive mentions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Performance: RAM ≥ 3 GB and storage ≥ 32 GB often cited in positive reviews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8C72B1-05C7-A2C9-8544-16F17E3CF230}"/>
              </a:ext>
            </a:extLst>
          </p:cNvPr>
          <p:cNvSpPr txBox="1">
            <a:spLocks/>
          </p:cNvSpPr>
          <p:nvPr/>
        </p:nvSpPr>
        <p:spPr>
          <a:xfrm>
            <a:off x="331049" y="3160494"/>
            <a:ext cx="7959180" cy="42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ctr"/>
            <a:r>
              <a:rPr lang="en-IN" sz="1600" dirty="0">
                <a:solidFill>
                  <a:srgbClr val="FFC000"/>
                </a:solidFill>
              </a:rPr>
              <a:t>Market Context (2025 Benchmark)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6502-F074-C264-D5C5-8A5C0D7B352A}"/>
              </a:ext>
            </a:extLst>
          </p:cNvPr>
          <p:cNvSpPr txBox="1"/>
          <p:nvPr/>
        </p:nvSpPr>
        <p:spPr>
          <a:xfrm>
            <a:off x="917278" y="3564038"/>
            <a:ext cx="70142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48 MP+ multi-lens cameras</a:t>
            </a:r>
            <a:r>
              <a:rPr lang="en-US" sz="1200" dirty="0">
                <a:solidFill>
                  <a:schemeClr val="tx1"/>
                </a:solidFill>
              </a:rPr>
              <a:t> are now standard in mid/flagship models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Screens shifted upward to </a:t>
            </a:r>
            <a:r>
              <a:rPr lang="en-US" sz="1200" b="1" dirty="0">
                <a:solidFill>
                  <a:schemeClr val="tx1"/>
                </a:solidFill>
              </a:rPr>
              <a:t>6.1–6.7 inches</a:t>
            </a:r>
            <a:r>
              <a:rPr lang="en-US" sz="1200" dirty="0">
                <a:solidFill>
                  <a:schemeClr val="tx1"/>
                </a:solidFill>
              </a:rPr>
              <a:t> (compact vs big-screen flagships)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4500 </a:t>
            </a:r>
            <a:r>
              <a:rPr lang="en-US" sz="1200" b="1" dirty="0" err="1">
                <a:solidFill>
                  <a:schemeClr val="tx1"/>
                </a:solidFill>
              </a:rPr>
              <a:t>mAh</a:t>
            </a:r>
            <a:r>
              <a:rPr lang="en-US" sz="1200" b="1" dirty="0">
                <a:solidFill>
                  <a:schemeClr val="tx1"/>
                </a:solidFill>
              </a:rPr>
              <a:t>+ batteries</a:t>
            </a:r>
            <a:r>
              <a:rPr lang="en-US" sz="1200" dirty="0">
                <a:solidFill>
                  <a:schemeClr val="tx1"/>
                </a:solidFill>
              </a:rPr>
              <a:t> are the new baseline for competitive smartphones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Minimum expectation: </a:t>
            </a:r>
            <a:r>
              <a:rPr lang="en-IN" sz="1200" b="1" dirty="0">
                <a:solidFill>
                  <a:schemeClr val="tx1"/>
                </a:solidFill>
              </a:rPr>
              <a:t>6–8 GB RAM</a:t>
            </a:r>
            <a:r>
              <a:rPr lang="en-IN" sz="1200" dirty="0">
                <a:solidFill>
                  <a:schemeClr val="tx1"/>
                </a:solidFill>
              </a:rPr>
              <a:t>, </a:t>
            </a:r>
            <a:r>
              <a:rPr lang="en-IN" sz="1200" b="1" dirty="0">
                <a:solidFill>
                  <a:schemeClr val="tx1"/>
                </a:solidFill>
              </a:rPr>
              <a:t>64 GB+ storage</a:t>
            </a:r>
            <a:r>
              <a:rPr lang="en-IN" sz="1200" dirty="0">
                <a:solidFill>
                  <a:schemeClr val="tx1"/>
                </a:solidFill>
              </a:rPr>
              <a:t> in mid-range devices</a:t>
            </a:r>
            <a:endParaRPr lang="en-US" sz="12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7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0;p36">
            <a:extLst>
              <a:ext uri="{FF2B5EF4-FFF2-40B4-BE49-F238E27FC236}">
                <a16:creationId xmlns:a16="http://schemas.microsoft.com/office/drawing/2014/main" id="{18F84119-E896-5217-AAE7-7A358BC893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16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3000"/>
            </a:pPr>
            <a:r>
              <a:rPr lang="en-IN" sz="3000" dirty="0">
                <a:solidFill>
                  <a:schemeClr val="dk1"/>
                </a:solidFill>
              </a:rPr>
              <a:t>Final Dashboard of Visualisations</a:t>
            </a: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00CD2-09D4-5AE7-789F-E25814EC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883920"/>
            <a:ext cx="7715250" cy="40995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5E27A-F086-6867-6157-7D0A52367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86AD-A88C-70E8-BD01-E878F6AB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9" y="174356"/>
            <a:ext cx="7959180" cy="572700"/>
          </a:xfrm>
        </p:spPr>
        <p:txBody>
          <a:bodyPr/>
          <a:lstStyle/>
          <a:p>
            <a:pPr algn="ctr"/>
            <a:r>
              <a:rPr lang="en-IN" sz="2400" dirty="0"/>
              <a:t>Recommendations</a:t>
            </a:r>
          </a:p>
        </p:txBody>
      </p:sp>
      <p:sp>
        <p:nvSpPr>
          <p:cNvPr id="15" name="Google Shape;281;p29">
            <a:extLst>
              <a:ext uri="{FF2B5EF4-FFF2-40B4-BE49-F238E27FC236}">
                <a16:creationId xmlns:a16="http://schemas.microsoft.com/office/drawing/2014/main" id="{3FAB709F-EA71-7D41-AB90-89FDE3693C9E}"/>
              </a:ext>
            </a:extLst>
          </p:cNvPr>
          <p:cNvSpPr txBox="1">
            <a:spLocks/>
          </p:cNvSpPr>
          <p:nvPr/>
        </p:nvSpPr>
        <p:spPr>
          <a:xfrm>
            <a:off x="639569" y="747056"/>
            <a:ext cx="8226722" cy="195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000" dirty="0">
                <a:solidFill>
                  <a:srgbClr val="FFC000"/>
                </a:solidFill>
                <a:latin typeface="Alata" panose="020B0604020202020204" charset="0"/>
                <a:cs typeface="Alata" panose="020B0604020202020204" charset="0"/>
              </a:rPr>
              <a:t>Insights from Dataset (Amazon Reviews up to 2018)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Alata" panose="020B0604020202020204" charset="0"/>
                <a:cs typeface="Alata" panose="020B0604020202020204" charset="0"/>
              </a:rPr>
              <a:t>Product: </a:t>
            </a: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prioritize battery life, durability; keep camera ≥ 16 MP, screen around 5–5.5 in, performance ≥ 3 GB RAM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Alata" panose="020B0604020202020204" charset="0"/>
                <a:cs typeface="Alata" panose="020B0604020202020204" charset="0"/>
              </a:rPr>
              <a:t>Marketing: </a:t>
            </a: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leverage seasonal spikes; highlight camera/screen in campaigns; use testimonials from verified reviews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Alata" panose="020B0604020202020204" charset="0"/>
                <a:cs typeface="Alata" panose="020B0604020202020204" charset="0"/>
              </a:rPr>
              <a:t>Operations: </a:t>
            </a:r>
            <a:r>
              <a:rPr lang="en-US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track sentiment in real-time; respond quickly to negatives; monitor niche competitors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DBE4F5-DCDD-04DB-2BBE-25F46441F7B0}"/>
              </a:ext>
            </a:extLst>
          </p:cNvPr>
          <p:cNvSpPr txBox="1">
            <a:spLocks/>
          </p:cNvSpPr>
          <p:nvPr/>
        </p:nvSpPr>
        <p:spPr>
          <a:xfrm>
            <a:off x="277709" y="3145254"/>
            <a:ext cx="7959180" cy="42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ctr"/>
            <a:r>
              <a:rPr lang="en-IN" sz="1600" dirty="0">
                <a:solidFill>
                  <a:srgbClr val="FFC000"/>
                </a:solidFill>
              </a:rPr>
              <a:t>Market Context (2025 Benchmark)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B5A1E-7DBA-53D8-0434-450DD4347CB9}"/>
              </a:ext>
            </a:extLst>
          </p:cNvPr>
          <p:cNvSpPr txBox="1"/>
          <p:nvPr/>
        </p:nvSpPr>
        <p:spPr>
          <a:xfrm>
            <a:off x="639569" y="3759409"/>
            <a:ext cx="7014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Launch products with 48 MP+ cameras, 6.1–6.7 inch displays, and ≥4500 </a:t>
            </a:r>
            <a:r>
              <a:rPr lang="en-US" sz="1200" dirty="0" err="1">
                <a:solidFill>
                  <a:schemeClr val="tx1"/>
                </a:solidFill>
              </a:rPr>
              <a:t>mAh</a:t>
            </a:r>
            <a:r>
              <a:rPr lang="en-US" sz="1200" dirty="0">
                <a:solidFill>
                  <a:schemeClr val="tx1"/>
                </a:solidFill>
              </a:rPr>
              <a:t> batteries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Position devices with 6–8 GB RAM and 64 GB+ storage in the $200–400 segment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3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F52-7970-B940-1E1C-A0792AF50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9CB2-B65D-FF13-24CF-BEF892EC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" y="943976"/>
            <a:ext cx="7959180" cy="572700"/>
          </a:xfrm>
        </p:spPr>
        <p:txBody>
          <a:bodyPr/>
          <a:lstStyle/>
          <a:p>
            <a:pPr algn="ctr"/>
            <a:r>
              <a:rPr lang="en-IN" sz="2400" dirty="0"/>
              <a:t>Conclusion</a:t>
            </a:r>
          </a:p>
        </p:txBody>
      </p:sp>
      <p:sp>
        <p:nvSpPr>
          <p:cNvPr id="15" name="Google Shape;281;p29">
            <a:extLst>
              <a:ext uri="{FF2B5EF4-FFF2-40B4-BE49-F238E27FC236}">
                <a16:creationId xmlns:a16="http://schemas.microsoft.com/office/drawing/2014/main" id="{91B04B2B-9715-6E5D-6146-0C977AF1654A}"/>
              </a:ext>
            </a:extLst>
          </p:cNvPr>
          <p:cNvSpPr txBox="1">
            <a:spLocks/>
          </p:cNvSpPr>
          <p:nvPr/>
        </p:nvSpPr>
        <p:spPr>
          <a:xfrm>
            <a:off x="1272029" y="1732572"/>
            <a:ext cx="8226722" cy="195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Alata" panose="020B0604020202020204" charset="0"/>
                <a:cs typeface="Alata" panose="020B0604020202020204" charset="0"/>
              </a:rPr>
              <a:t>Company can improve market share by aligning specs with consumer expectations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Alata" panose="020B0604020202020204" charset="0"/>
                <a:cs typeface="Alata" panose="020B0604020202020204" charset="0"/>
              </a:rPr>
              <a:t>Leverage NLP insights to guide product design + marketing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Alata" panose="020B0604020202020204" charset="0"/>
                <a:cs typeface="Alata" panose="020B0604020202020204" charset="0"/>
              </a:rPr>
              <a:t>Data-driven approach ensures sustainable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3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>
          <a:extLst>
            <a:ext uri="{FF2B5EF4-FFF2-40B4-BE49-F238E27FC236}">
              <a16:creationId xmlns:a16="http://schemas.microsoft.com/office/drawing/2014/main" id="{CF3198DA-C1A6-063A-3F85-439A33503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>
            <a:extLst>
              <a:ext uri="{FF2B5EF4-FFF2-40B4-BE49-F238E27FC236}">
                <a16:creationId xmlns:a16="http://schemas.microsoft.com/office/drawing/2014/main" id="{2F737FC5-A8B6-5982-3F9C-1E1F2DD2B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2852" y="2263200"/>
            <a:ext cx="4549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Thank You</a:t>
            </a:r>
          </a:p>
        </p:txBody>
      </p:sp>
      <p:sp>
        <p:nvSpPr>
          <p:cNvPr id="4" name="Google Shape;281;p29">
            <a:extLst>
              <a:ext uri="{FF2B5EF4-FFF2-40B4-BE49-F238E27FC236}">
                <a16:creationId xmlns:a16="http://schemas.microsoft.com/office/drawing/2014/main" id="{19272703-8158-5778-1E2E-B16A2D915B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5602" y="1213435"/>
            <a:ext cx="77040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IN" dirty="0"/>
          </a:p>
          <a:p>
            <a:pPr marL="228600" lvl="0" indent="-228600">
              <a:buFont typeface="+mj-lt"/>
              <a:buAutoNum type="arabicPeriod"/>
            </a:pPr>
            <a:endParaRPr lang="en-IN" dirty="0"/>
          </a:p>
          <a:p>
            <a:pPr marL="0" lvl="0" indent="0"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57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720000" y="5059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281" name="Google Shape;281;p29"/>
          <p:cNvSpPr txBox="1">
            <a:spLocks noGrp="1"/>
          </p:cNvSpPr>
          <p:nvPr>
            <p:ph type="body" idx="1"/>
          </p:nvPr>
        </p:nvSpPr>
        <p:spPr>
          <a:xfrm>
            <a:off x="1702980" y="1533475"/>
            <a:ext cx="77040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Objective &amp; Problem Statement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Data Sources &amp; Methodology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Key Findings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Recommendations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Conclusions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title"/>
          </p:nvPr>
        </p:nvSpPr>
        <p:spPr>
          <a:xfrm>
            <a:off x="1253400" y="4983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Objective &amp; Problem Statement</a:t>
            </a:r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15"/>
          </p:nvPr>
        </p:nvSpPr>
        <p:spPr>
          <a:xfrm>
            <a:off x="720000" y="2971800"/>
            <a:ext cx="6534240" cy="109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1600" dirty="0"/>
              <a:t>A</a:t>
            </a:r>
            <a:r>
              <a:rPr lang="en-IN" sz="1600" dirty="0"/>
              <a:t> mobile manufacturer based out of the US is looking to understand their competitors and preferences of their users to design their strategies accordingly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/>
              <a:t>They want to tweak their marketing strategies and add more value to their brand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/>
              <a:t>They also want to provide features to customers that add the most value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Their objective is to increase market share and brand value.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>
            <a:spLocks noGrp="1"/>
          </p:cNvSpPr>
          <p:nvPr>
            <p:ph type="title"/>
          </p:nvPr>
        </p:nvSpPr>
        <p:spPr>
          <a:xfrm>
            <a:off x="1217562" y="999480"/>
            <a:ext cx="6059538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Data Sources &amp; Methodology</a:t>
            </a:r>
          </a:p>
        </p:txBody>
      </p:sp>
      <p:sp>
        <p:nvSpPr>
          <p:cNvPr id="4" name="Google Shape;281;p29">
            <a:extLst>
              <a:ext uri="{FF2B5EF4-FFF2-40B4-BE49-F238E27FC236}">
                <a16:creationId xmlns:a16="http://schemas.microsoft.com/office/drawing/2014/main" id="{102B4964-68DD-B85E-3594-96C524738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8502" y="1929715"/>
            <a:ext cx="77040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Amazon mobile phone reviews dataset (~10,500 records)</a:t>
            </a:r>
            <a:endParaRPr lang="en-IN" sz="1600" dirty="0"/>
          </a:p>
          <a:p>
            <a:pPr marL="0" indent="0">
              <a:buNone/>
            </a:pPr>
            <a:endParaRPr lang="en-I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Metadata: brand, price, rank,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Text reviews pre-processed for NLP sentiment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/>
              <a:t>Tools: Python (EDA, NLP (Built a sentiment classification engine)), Tableau (visualization, dashboards) </a:t>
            </a:r>
          </a:p>
          <a:p>
            <a:pPr marL="0" lvl="0" indent="0"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125450" y="257985"/>
            <a:ext cx="88931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sz="3200" dirty="0"/>
              <a:t>Key Performance Indicators (KPIs)</a:t>
            </a:r>
            <a:endParaRPr sz="3000" dirty="0"/>
          </a:p>
        </p:txBody>
      </p:sp>
      <p:sp>
        <p:nvSpPr>
          <p:cNvPr id="6" name="Google Shape;281;p29">
            <a:extLst>
              <a:ext uri="{FF2B5EF4-FFF2-40B4-BE49-F238E27FC236}">
                <a16:creationId xmlns:a16="http://schemas.microsoft.com/office/drawing/2014/main" id="{7736D8AE-33C3-1BAA-0227-A0353272AE20}"/>
              </a:ext>
            </a:extLst>
          </p:cNvPr>
          <p:cNvSpPr txBox="1">
            <a:spLocks/>
          </p:cNvSpPr>
          <p:nvPr/>
        </p:nvSpPr>
        <p:spPr>
          <a:xfrm>
            <a:off x="1403997" y="1807795"/>
            <a:ext cx="6336005" cy="3335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Average rating: 4.2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Total reviews: 10,530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% Positive sentiment: ~75%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Verified reviews as proxy for genuine customer feedback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4C4863AA-74DF-699A-07B6-79E9D0378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>
            <a:extLst>
              <a:ext uri="{FF2B5EF4-FFF2-40B4-BE49-F238E27FC236}">
                <a16:creationId xmlns:a16="http://schemas.microsoft.com/office/drawing/2014/main" id="{8C58F202-CC27-CE8E-EDAD-34B6FA127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40" y="265605"/>
            <a:ext cx="88931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sz="3200" dirty="0"/>
              <a:t>Reviews Over Time</a:t>
            </a:r>
            <a:endParaRPr sz="3000" dirty="0"/>
          </a:p>
        </p:txBody>
      </p:sp>
      <p:sp>
        <p:nvSpPr>
          <p:cNvPr id="6" name="Google Shape;281;p29">
            <a:extLst>
              <a:ext uri="{FF2B5EF4-FFF2-40B4-BE49-F238E27FC236}">
                <a16:creationId xmlns:a16="http://schemas.microsoft.com/office/drawing/2014/main" id="{BCDAF18E-FA3D-EB2D-BA9C-97C4AD238403}"/>
              </a:ext>
            </a:extLst>
          </p:cNvPr>
          <p:cNvSpPr txBox="1">
            <a:spLocks/>
          </p:cNvSpPr>
          <p:nvPr/>
        </p:nvSpPr>
        <p:spPr>
          <a:xfrm>
            <a:off x="5210442" y="1725070"/>
            <a:ext cx="3796398" cy="3335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Seasonal peaks during festive sales and launches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Baseline steady engagement otherwise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Opportunity: plan product launches and promotions around spikes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5D93D-2801-57D9-B27F-A0C34B4E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1249469"/>
            <a:ext cx="4963888" cy="30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0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3;p32">
            <a:extLst>
              <a:ext uri="{FF2B5EF4-FFF2-40B4-BE49-F238E27FC236}">
                <a16:creationId xmlns:a16="http://schemas.microsoft.com/office/drawing/2014/main" id="{A451AF1D-8507-13F4-9EE9-111CB8FE9C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40" y="90345"/>
            <a:ext cx="82073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>
                <a:latin typeface="Alata" panose="020B0604020202020204" charset="0"/>
                <a:cs typeface="Alata" panose="020B0604020202020204" charset="0"/>
              </a:rPr>
              <a:t>Brand Count (Market Share Proxy)</a:t>
            </a:r>
            <a:endParaRPr sz="3000" dirty="0">
              <a:latin typeface="Alata" panose="020B0604020202020204" charset="0"/>
              <a:cs typeface="Alata" panose="020B0604020202020204" charset="0"/>
            </a:endParaRPr>
          </a:p>
        </p:txBody>
      </p:sp>
      <p:sp>
        <p:nvSpPr>
          <p:cNvPr id="14" name="Google Shape;281;p29">
            <a:extLst>
              <a:ext uri="{FF2B5EF4-FFF2-40B4-BE49-F238E27FC236}">
                <a16:creationId xmlns:a16="http://schemas.microsoft.com/office/drawing/2014/main" id="{81877FBA-EFDE-93B3-CC7C-246D8514367D}"/>
              </a:ext>
            </a:extLst>
          </p:cNvPr>
          <p:cNvSpPr txBox="1">
            <a:spLocks/>
          </p:cNvSpPr>
          <p:nvPr/>
        </p:nvSpPr>
        <p:spPr>
          <a:xfrm>
            <a:off x="346736" y="1717450"/>
            <a:ext cx="3796398" cy="3335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BLU, Samsung, Apple dominate review volumes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High volume ≈ strong market presence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Smaller brands show low penetration but may target niches</a:t>
            </a: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F9D1B9-3C89-25F0-329F-AE45B18D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34" y="1211581"/>
            <a:ext cx="4825606" cy="35095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Brand vs Rating (Quality Perception)</a:t>
            </a:r>
            <a:endParaRPr dirty="0"/>
          </a:p>
        </p:txBody>
      </p:sp>
      <p:sp>
        <p:nvSpPr>
          <p:cNvPr id="10" name="Google Shape;281;p29">
            <a:extLst>
              <a:ext uri="{FF2B5EF4-FFF2-40B4-BE49-F238E27FC236}">
                <a16:creationId xmlns:a16="http://schemas.microsoft.com/office/drawing/2014/main" id="{A8CC9773-1110-9990-7700-7031F5BE5720}"/>
              </a:ext>
            </a:extLst>
          </p:cNvPr>
          <p:cNvSpPr txBox="1">
            <a:spLocks/>
          </p:cNvSpPr>
          <p:nvPr/>
        </p:nvSpPr>
        <p:spPr>
          <a:xfrm>
            <a:off x="284485" y="1710580"/>
            <a:ext cx="2724125" cy="195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Apple, Samsung → consistently high 4–5 star ratings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BLU &amp; Motorola → large variance, inconsistent quality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Benchmark: replicate Apple’s consistency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	</a:t>
            </a: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258C0-701A-DD70-2172-2116BB5E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0" y="1271517"/>
            <a:ext cx="5712455" cy="34269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>
            <a:spLocks noGrp="1"/>
          </p:cNvSpPr>
          <p:nvPr>
            <p:ph type="title"/>
          </p:nvPr>
        </p:nvSpPr>
        <p:spPr>
          <a:xfrm>
            <a:off x="720000" y="2819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Rating vs Review Length (Detail Insights)</a:t>
            </a:r>
            <a:endParaRPr dirty="0"/>
          </a:p>
        </p:txBody>
      </p:sp>
      <p:sp>
        <p:nvSpPr>
          <p:cNvPr id="18" name="Google Shape;281;p29">
            <a:extLst>
              <a:ext uri="{FF2B5EF4-FFF2-40B4-BE49-F238E27FC236}">
                <a16:creationId xmlns:a16="http://schemas.microsoft.com/office/drawing/2014/main" id="{492F7D3F-FEBB-349C-5640-2AC4DE00E611}"/>
              </a:ext>
            </a:extLst>
          </p:cNvPr>
          <p:cNvSpPr txBox="1">
            <a:spLocks/>
          </p:cNvSpPr>
          <p:nvPr/>
        </p:nvSpPr>
        <p:spPr>
          <a:xfrm>
            <a:off x="323760" y="1595412"/>
            <a:ext cx="2724125" cy="195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Long reviews = strong positive/negative emotions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35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Positive long reviews emphasize camera, screen, performance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35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Alata" panose="020B0604020202020204" charset="0"/>
                <a:cs typeface="Alata" panose="020B0604020202020204" charset="0"/>
              </a:rPr>
              <a:t>Negative reviews emphasize battery, service, durability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35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35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Alata" panose="020B0604020202020204" charset="0"/>
              <a:cs typeface="Alata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9DBB57-5E8D-039B-31A9-98F36F4F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85" y="1272539"/>
            <a:ext cx="5829415" cy="3250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esthetic Tech Style Social Media Strategy by Slidesgo">
  <a:themeElements>
    <a:clrScheme name="Simple Light">
      <a:dk1>
        <a:srgbClr val="FFFFFF"/>
      </a:dk1>
      <a:lt1>
        <a:srgbClr val="00154E"/>
      </a:lt1>
      <a:dk2>
        <a:srgbClr val="6FDBF3"/>
      </a:dk2>
      <a:lt2>
        <a:srgbClr val="1A1DFE"/>
      </a:lt2>
      <a:accent1>
        <a:srgbClr val="E2C9F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707</Words>
  <Application>Microsoft Office PowerPoint</Application>
  <PresentationFormat>On-screen Show (16:9)</PresentationFormat>
  <Paragraphs>162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Shippori Antique</vt:lpstr>
      <vt:lpstr>Nunito Light</vt:lpstr>
      <vt:lpstr>Wingdings</vt:lpstr>
      <vt:lpstr>Alata</vt:lpstr>
      <vt:lpstr>Arial</vt:lpstr>
      <vt:lpstr>Aesthetic Tech Style Social Media Strategy by Slidesgo</vt:lpstr>
      <vt:lpstr>Web &amp; Social Media Analytics  Empowering a US Mobile Manufacturing firm to define their next product and marketing strategy.    Amazon Reviews Analysis &amp; Sentiment Insights   PRESENTED BY Eshwar Ramesh and Mark Fernandes </vt:lpstr>
      <vt:lpstr>Contents</vt:lpstr>
      <vt:lpstr>Objective &amp; Problem Statement</vt:lpstr>
      <vt:lpstr>Data Sources &amp; Methodology</vt:lpstr>
      <vt:lpstr>Key Performance Indicators (KPIs)</vt:lpstr>
      <vt:lpstr>Reviews Over Time</vt:lpstr>
      <vt:lpstr>Brand Count (Market Share Proxy)</vt:lpstr>
      <vt:lpstr>Brand vs Rating (Quality Perception)</vt:lpstr>
      <vt:lpstr>Rating vs Review Length (Detail Insights)</vt:lpstr>
      <vt:lpstr>Word Count Distribution</vt:lpstr>
      <vt:lpstr>Sentiment Distribution</vt:lpstr>
      <vt:lpstr>NLP Sentiment Analysis (Naive Bayes Model)</vt:lpstr>
      <vt:lpstr>Customer Preferred Specs (from NLP + metadata)</vt:lpstr>
      <vt:lpstr>Final Dashboard of Visualisations</vt:lpstr>
      <vt:lpstr>Recommendations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Mark Fernandes</cp:lastModifiedBy>
  <cp:revision>22</cp:revision>
  <dcterms:modified xsi:type="dcterms:W3CDTF">2025-09-23T15:14:40Z</dcterms:modified>
</cp:coreProperties>
</file>